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60" r:id="rId6"/>
    <p:sldId id="261" r:id="rId7"/>
    <p:sldId id="266" r:id="rId8"/>
    <p:sldId id="264" r:id="rId9"/>
    <p:sldId id="267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ec.nankai.edu.cn/" TargetMode="External"/><Relationship Id="rId2" Type="http://schemas.openxmlformats.org/officeDocument/2006/relationships/hyperlink" Target="mailto:liwenhua@nankai.edu.c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sysaqk.nankai.edu.cn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ysaqk.nankai.edu.cn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ysaqk.nankai.edu.cn/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物理实验课安全培训测试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李文华</a:t>
            </a:r>
            <a:endParaRPr lang="en-US" altLang="zh-CN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liwenhua@nankai.edu.cn</a:t>
            </a:r>
            <a:endParaRPr lang="en-US" altLang="zh-CN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http://pec.nankai.edu.cn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物理实验中心</a:t>
            </a:r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19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黑体" pitchFamily="49" charset="-122"/>
                <a:ea typeface="黑体" pitchFamily="49" charset="-122"/>
              </a:rPr>
              <a:t>前言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近几年高校实验室安全事故频发，为了保证同学们能够安全、规范、顺利地完成物理实验课程，每学期初为上课学生安排网上安全测试内容，该部分内容以网上知识问答形式进行，需要学生在规定的开放时间内完成，并提交考试成绩，具体操作和注意事项见后续内容。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722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该部分内容成绩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xmlns="" id="{ABC6C911-E61D-B247-A835-D0E3250FF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</p:spPr>
        <p:txBody>
          <a:bodyPr>
            <a:normAutofit/>
          </a:bodyPr>
          <a:lstStyle/>
          <a:p>
            <a:r>
              <a:rPr kumimoji="1" lang="zh-CN" altLang="en-US" sz="2800" dirty="0">
                <a:latin typeface="黑体" pitchFamily="49" charset="-122"/>
                <a:ea typeface="黑体" pitchFamily="49" charset="-122"/>
              </a:rPr>
              <a:t>考核</a:t>
            </a:r>
            <a:r>
              <a:rPr kumimoji="1" lang="zh-CN" altLang="en-US" sz="2800" dirty="0" smtClean="0">
                <a:latin typeface="黑体" pitchFamily="49" charset="-122"/>
                <a:ea typeface="黑体" pitchFamily="49" charset="-122"/>
              </a:rPr>
              <a:t>方式</a:t>
            </a:r>
            <a:endParaRPr lang="en-US" altLang="zh-CN" dirty="0">
              <a:latin typeface="黑体" pitchFamily="49" charset="-122"/>
              <a:ea typeface="黑体" pitchFamily="49" charset="-122"/>
            </a:endParaRPr>
          </a:p>
          <a:p>
            <a:pPr lvl="1">
              <a:lnSpc>
                <a:spcPct val="110000"/>
              </a:lnSpc>
            </a:pP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实验课成绩</a:t>
            </a:r>
            <a:endParaRPr lang="en-US" altLang="zh-CN" sz="2400" dirty="0">
              <a:latin typeface="黑体" pitchFamily="49" charset="-122"/>
              <a:ea typeface="黑体" pitchFamily="49" charset="-122"/>
            </a:endParaRPr>
          </a:p>
          <a:p>
            <a:pPr lvl="2">
              <a:lnSpc>
                <a:spcPct val="110000"/>
              </a:lnSpc>
              <a:buNone/>
            </a:pPr>
            <a:r>
              <a:rPr lang="zh-CN" altLang="en-US" sz="2000" dirty="0">
                <a:solidFill>
                  <a:srgbClr val="1745F6"/>
                </a:solidFill>
                <a:latin typeface="黑体" pitchFamily="49" charset="-122"/>
                <a:ea typeface="黑体" pitchFamily="49" charset="-122"/>
              </a:rPr>
              <a:t>实验课成绩</a:t>
            </a:r>
            <a:r>
              <a:rPr lang="en-US" altLang="zh-CN" sz="2000" dirty="0">
                <a:solidFill>
                  <a:srgbClr val="1745F6"/>
                </a:solidFill>
                <a:latin typeface="黑体" pitchFamily="49" charset="-122"/>
                <a:ea typeface="黑体" pitchFamily="49" charset="-122"/>
              </a:rPr>
              <a:t>=N</a:t>
            </a:r>
            <a:r>
              <a:rPr lang="zh-CN" altLang="en-US" sz="2000" dirty="0">
                <a:solidFill>
                  <a:srgbClr val="1745F6"/>
                </a:solidFill>
                <a:latin typeface="黑体" pitchFamily="49" charset="-122"/>
                <a:ea typeface="黑体" pitchFamily="49" charset="-122"/>
              </a:rPr>
              <a:t>个实验成绩加和</a:t>
            </a:r>
            <a:r>
              <a:rPr lang="en-US" altLang="zh-CN" sz="2000" dirty="0">
                <a:solidFill>
                  <a:srgbClr val="1745F6"/>
                </a:solidFill>
                <a:latin typeface="黑体" pitchFamily="49" charset="-122"/>
                <a:ea typeface="黑体" pitchFamily="49" charset="-122"/>
              </a:rPr>
              <a:t>÷N</a:t>
            </a:r>
          </a:p>
          <a:p>
            <a:pPr lvl="1">
              <a:lnSpc>
                <a:spcPct val="110000"/>
              </a:lnSpc>
            </a:pPr>
            <a:r>
              <a:rPr lang="zh-CN" altLang="en-US" sz="2400" dirty="0">
                <a:latin typeface="黑体" pitchFamily="49" charset="-122"/>
                <a:ea typeface="黑体" pitchFamily="49" charset="-122"/>
                <a:sym typeface="Symbol" pitchFamily="2" charset="2"/>
              </a:rPr>
              <a:t>安全测试成绩</a:t>
            </a:r>
            <a:endParaRPr lang="en-US" altLang="zh-CN" sz="2400" dirty="0">
              <a:latin typeface="黑体" pitchFamily="49" charset="-122"/>
              <a:ea typeface="黑体" pitchFamily="49" charset="-122"/>
              <a:sym typeface="Symbol" pitchFamily="2" charset="2"/>
            </a:endParaRPr>
          </a:p>
          <a:p>
            <a:pPr lvl="2">
              <a:lnSpc>
                <a:spcPct val="110000"/>
              </a:lnSpc>
              <a:buNone/>
            </a:pP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考试通过： </a:t>
            </a:r>
            <a:endParaRPr lang="en-US" altLang="zh-CN" sz="2000" dirty="0">
              <a:latin typeface="黑体" pitchFamily="49" charset="-122"/>
              <a:ea typeface="黑体" pitchFamily="49" charset="-122"/>
            </a:endParaRPr>
          </a:p>
          <a:p>
            <a:pPr lvl="2">
              <a:lnSpc>
                <a:spcPct val="110000"/>
              </a:lnSpc>
              <a:buNone/>
            </a:pPr>
            <a:r>
              <a:rPr lang="zh-CN" altLang="en-US" sz="2000" dirty="0">
                <a:solidFill>
                  <a:srgbClr val="1745F6"/>
                </a:solidFill>
                <a:latin typeface="黑体" pitchFamily="49" charset="-122"/>
                <a:ea typeface="黑体" pitchFamily="49" charset="-122"/>
              </a:rPr>
              <a:t>实验课最终成绩</a:t>
            </a:r>
            <a:r>
              <a:rPr lang="en-US" altLang="zh-CN" sz="2000" dirty="0">
                <a:solidFill>
                  <a:srgbClr val="1745F6"/>
                </a:solidFill>
                <a:latin typeface="黑体" pitchFamily="49" charset="-122"/>
                <a:ea typeface="黑体" pitchFamily="49" charset="-122"/>
              </a:rPr>
              <a:t>=</a:t>
            </a:r>
            <a:r>
              <a:rPr lang="zh-CN" altLang="en-US" sz="2000" dirty="0">
                <a:solidFill>
                  <a:srgbClr val="1745F6"/>
                </a:solidFill>
                <a:latin typeface="黑体" pitchFamily="49" charset="-122"/>
                <a:ea typeface="黑体" pitchFamily="49" charset="-122"/>
              </a:rPr>
              <a:t>实验课成绩</a:t>
            </a:r>
            <a:r>
              <a:rPr lang="zh-CN" altLang="en-US" sz="2000" dirty="0">
                <a:solidFill>
                  <a:srgbClr val="1745F6"/>
                </a:solidFill>
                <a:latin typeface="黑体" pitchFamily="49" charset="-122"/>
                <a:ea typeface="黑体" pitchFamily="49" charset="-122"/>
                <a:sym typeface="Symbol" pitchFamily="2" charset="2"/>
              </a:rPr>
              <a:t></a:t>
            </a:r>
            <a:r>
              <a:rPr lang="en-US" altLang="zh-CN" sz="2000" dirty="0">
                <a:solidFill>
                  <a:srgbClr val="1745F6"/>
                </a:solidFill>
                <a:latin typeface="黑体" pitchFamily="49" charset="-122"/>
                <a:ea typeface="黑体" pitchFamily="49" charset="-122"/>
                <a:sym typeface="Symbol" pitchFamily="2" charset="2"/>
              </a:rPr>
              <a:t>95%+</a:t>
            </a:r>
            <a:r>
              <a:rPr lang="zh-CN" altLang="en-US" sz="2000" dirty="0">
                <a:solidFill>
                  <a:srgbClr val="1745F6"/>
                </a:solidFill>
                <a:latin typeface="黑体" pitchFamily="49" charset="-122"/>
                <a:ea typeface="黑体" pitchFamily="49" charset="-122"/>
                <a:sym typeface="Symbol" pitchFamily="2" charset="2"/>
              </a:rPr>
              <a:t>安全测试成绩</a:t>
            </a:r>
            <a:r>
              <a:rPr lang="en-US" altLang="zh-CN" sz="2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5%</a:t>
            </a:r>
          </a:p>
          <a:p>
            <a:pPr lvl="2">
              <a:lnSpc>
                <a:spcPct val="110000"/>
              </a:lnSpc>
              <a:buNone/>
            </a:pP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考试不通过：</a:t>
            </a:r>
            <a:endParaRPr lang="en-US" altLang="zh-CN" sz="2000" dirty="0">
              <a:latin typeface="黑体" pitchFamily="49" charset="-122"/>
              <a:ea typeface="黑体" pitchFamily="49" charset="-122"/>
            </a:endParaRPr>
          </a:p>
          <a:p>
            <a:pPr lvl="2">
              <a:lnSpc>
                <a:spcPct val="110000"/>
              </a:lnSpc>
              <a:buNone/>
            </a:pP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	</a:t>
            </a:r>
            <a:r>
              <a:rPr lang="zh-CN" altLang="en-US" sz="2000" dirty="0">
                <a:solidFill>
                  <a:srgbClr val="1745F6"/>
                </a:solidFill>
                <a:latin typeface="黑体" pitchFamily="49" charset="-122"/>
                <a:ea typeface="黑体" pitchFamily="49" charset="-122"/>
              </a:rPr>
              <a:t>取消其上课资格，停课期间的实验成绩记为</a:t>
            </a:r>
            <a:r>
              <a:rPr lang="en-US" altLang="zh-CN" sz="2000" dirty="0">
                <a:solidFill>
                  <a:srgbClr val="1745F6"/>
                </a:solidFill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 sz="2000" dirty="0">
                <a:solidFill>
                  <a:srgbClr val="1745F6"/>
                </a:solidFill>
                <a:latin typeface="黑体" pitchFamily="49" charset="-122"/>
                <a:ea typeface="黑体" pitchFamily="49" charset="-122"/>
              </a:rPr>
              <a:t>，直到其安全测试及格，恢复上课，落下的实验均记为</a:t>
            </a:r>
            <a:r>
              <a:rPr lang="en-US" altLang="zh-CN" sz="2000" dirty="0">
                <a:solidFill>
                  <a:srgbClr val="1745F6"/>
                </a:solidFill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 sz="2000" dirty="0">
                <a:solidFill>
                  <a:srgbClr val="1745F6"/>
                </a:solidFill>
                <a:latin typeface="黑体" pitchFamily="49" charset="-122"/>
                <a:ea typeface="黑体" pitchFamily="49" charset="-122"/>
              </a:rPr>
              <a:t>分，且不提供补课机会。</a:t>
            </a:r>
          </a:p>
        </p:txBody>
      </p:sp>
    </p:spTree>
    <p:extLst>
      <p:ext uri="{BB962C8B-B14F-4D97-AF65-F5344CB8AC3E}">
        <p14:creationId xmlns:p14="http://schemas.microsoft.com/office/powerpoint/2010/main" val="3371620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4" y="373224"/>
            <a:ext cx="7704856" cy="648072"/>
          </a:xfrm>
          <a:prstGeom prst="rect">
            <a:avLst/>
          </a:prstGeom>
          <a:gradFill flip="none" rotWithShape="1">
            <a:gsLst>
              <a:gs pos="0">
                <a:srgbClr val="AD23A6">
                  <a:alpha val="67000"/>
                </a:srgbClr>
              </a:gs>
              <a:gs pos="100000">
                <a:srgbClr val="AD23A6">
                  <a:alpha val="8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3"/>
          <p:cNvSpPr txBox="1">
            <a:spLocks/>
          </p:cNvSpPr>
          <p:nvPr/>
        </p:nvSpPr>
        <p:spPr>
          <a:xfrm>
            <a:off x="745232" y="125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安全考试系统怎么登陆？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1340768"/>
            <a:ext cx="7931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dirty="0">
                <a:latin typeface="黑体" pitchFamily="49" charset="-122"/>
                <a:ea typeface="黑体" pitchFamily="49" charset="-122"/>
              </a:rPr>
              <a:t>直接访问网址</a:t>
            </a:r>
            <a:r>
              <a:rPr lang="en-US" altLang="zh-CN" dirty="0">
                <a:latin typeface="黑体" pitchFamily="49" charset="-122"/>
                <a:ea typeface="黑体" pitchFamily="49" charset="-122"/>
                <a:cs typeface="Times New Roman" pitchFamily="18" charset="0"/>
                <a:hlinkClick r:id="rId2"/>
              </a:rPr>
              <a:t>http://sysaqk.nankai.edu.cn/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，利用信息门户账号登陆；</a:t>
            </a:r>
            <a:endParaRPr lang="en-US" altLang="zh-CN" dirty="0">
              <a:latin typeface="黑体" pitchFamily="49" charset="-122"/>
              <a:ea typeface="黑体" pitchFamily="49" charset="-122"/>
            </a:endParaRPr>
          </a:p>
          <a:p>
            <a:pPr marL="342900" indent="-342900">
              <a:buAutoNum type="arabicPeriod"/>
            </a:pPr>
            <a:r>
              <a:rPr lang="zh-CN" altLang="en-US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由南开大学主页进入：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567121" y="2224609"/>
            <a:ext cx="7505700" cy="4029075"/>
            <a:chOff x="1187624" y="2224609"/>
            <a:chExt cx="7505700" cy="40290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224609"/>
              <a:ext cx="7505700" cy="402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圆角矩形 12"/>
            <p:cNvSpPr/>
            <p:nvPr/>
          </p:nvSpPr>
          <p:spPr>
            <a:xfrm>
              <a:off x="1440488" y="5039552"/>
              <a:ext cx="1152128" cy="28803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圆角矩形标注 13"/>
            <p:cNvSpPr/>
            <p:nvPr/>
          </p:nvSpPr>
          <p:spPr>
            <a:xfrm>
              <a:off x="2814733" y="4464686"/>
              <a:ext cx="2627456" cy="332466"/>
            </a:xfrm>
            <a:prstGeom prst="wedgeRoundRectCallout">
              <a:avLst>
                <a:gd name="adj1" fmla="val -58981"/>
                <a:gd name="adj2" fmla="val 125792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43808" y="4458598"/>
              <a:ext cx="2236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latin typeface="黑体" pitchFamily="49" charset="-122"/>
                  <a:ea typeface="黑体" pitchFamily="49" charset="-122"/>
                </a:rPr>
                <a:t>找到“实验室设备处”</a:t>
              </a:r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F50515F1-C30D-DB42-8831-82B74CF97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FC490-AFEC-574A-A450-B1C316999598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6253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4" y="373224"/>
            <a:ext cx="7704856" cy="648072"/>
          </a:xfrm>
          <a:prstGeom prst="rect">
            <a:avLst/>
          </a:prstGeom>
          <a:gradFill flip="none" rotWithShape="1">
            <a:gsLst>
              <a:gs pos="0">
                <a:srgbClr val="AD23A6">
                  <a:alpha val="67000"/>
                </a:srgbClr>
              </a:gs>
              <a:gs pos="100000">
                <a:srgbClr val="AD23A6">
                  <a:alpha val="8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3"/>
          <p:cNvSpPr txBox="1">
            <a:spLocks/>
          </p:cNvSpPr>
          <p:nvPr/>
        </p:nvSpPr>
        <p:spPr>
          <a:xfrm>
            <a:off x="745232" y="125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安全考试系统怎么登陆？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1340768"/>
            <a:ext cx="7931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dirty="0">
                <a:latin typeface="黑体" pitchFamily="49" charset="-122"/>
                <a:ea typeface="黑体" pitchFamily="49" charset="-122"/>
              </a:rPr>
              <a:t>直接访问网址</a:t>
            </a:r>
            <a:r>
              <a:rPr lang="en-US" altLang="zh-CN" dirty="0">
                <a:latin typeface="黑体" pitchFamily="49" charset="-122"/>
                <a:ea typeface="黑体" pitchFamily="49" charset="-122"/>
                <a:cs typeface="Times New Roman" pitchFamily="18" charset="0"/>
                <a:hlinkClick r:id="rId2"/>
              </a:rPr>
              <a:t>http://sysaqk.nankai.edu.cn/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，利用信息门户账号登陆；</a:t>
            </a:r>
            <a:endParaRPr lang="en-US" altLang="zh-CN" dirty="0">
              <a:latin typeface="黑体" pitchFamily="49" charset="-122"/>
              <a:ea typeface="黑体" pitchFamily="49" charset="-122"/>
            </a:endParaRPr>
          </a:p>
          <a:p>
            <a:pPr marL="342900" indent="-342900">
              <a:buAutoNum type="arabicPeriod"/>
            </a:pPr>
            <a:r>
              <a:rPr lang="zh-CN" altLang="en-US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由南开大学主页进入：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2AA721FD-43E2-A540-ACA8-B0B66EEB319E}"/>
              </a:ext>
            </a:extLst>
          </p:cNvPr>
          <p:cNvGrpSpPr/>
          <p:nvPr/>
        </p:nvGrpSpPr>
        <p:grpSpPr>
          <a:xfrm>
            <a:off x="284515" y="2061609"/>
            <a:ext cx="8574970" cy="4154535"/>
            <a:chOff x="622354" y="1036870"/>
            <a:chExt cx="8574970" cy="4154535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ABC9758B-F9A4-6B42-B7F4-07950E8316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2" t="1555" b="15342"/>
            <a:stretch/>
          </p:blipFill>
          <p:spPr>
            <a:xfrm>
              <a:off x="622354" y="1036870"/>
              <a:ext cx="8574970" cy="4154535"/>
            </a:xfrm>
            <a:prstGeom prst="rect">
              <a:avLst/>
            </a:prstGeom>
          </p:spPr>
        </p:pic>
        <p:sp>
          <p:nvSpPr>
            <p:cNvPr id="26" name="圆角矩形 25">
              <a:extLst>
                <a:ext uri="{FF2B5EF4-FFF2-40B4-BE49-F238E27FC236}">
                  <a16:creationId xmlns:a16="http://schemas.microsoft.com/office/drawing/2014/main" xmlns="" id="{B910967D-278B-404B-AE0B-6CF5957323BB}"/>
                </a:ext>
              </a:extLst>
            </p:cNvPr>
            <p:cNvSpPr/>
            <p:nvPr/>
          </p:nvSpPr>
          <p:spPr>
            <a:xfrm>
              <a:off x="7407230" y="4342074"/>
              <a:ext cx="1762904" cy="57606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圆角矩形标注 26">
              <a:extLst>
                <a:ext uri="{FF2B5EF4-FFF2-40B4-BE49-F238E27FC236}">
                  <a16:creationId xmlns:a16="http://schemas.microsoft.com/office/drawing/2014/main" xmlns="" id="{155A257C-BD35-F045-83C7-407DE57EF196}"/>
                </a:ext>
              </a:extLst>
            </p:cNvPr>
            <p:cNvSpPr/>
            <p:nvPr/>
          </p:nvSpPr>
          <p:spPr>
            <a:xfrm>
              <a:off x="4558741" y="3747901"/>
              <a:ext cx="2369871" cy="553248"/>
            </a:xfrm>
            <a:prstGeom prst="wedgeRoundRectCallout">
              <a:avLst>
                <a:gd name="adj1" fmla="val 77519"/>
                <a:gd name="adj2" fmla="val 56978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rPr>
                <a:t>设备处主页右下找到“实验室安全培训系统”</a:t>
              </a:r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B8830F07-CC5B-1242-BF78-5E16AD3DD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FC490-AFEC-574A-A450-B1C316999598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3690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4" y="373224"/>
            <a:ext cx="7704856" cy="648072"/>
          </a:xfrm>
          <a:prstGeom prst="rect">
            <a:avLst/>
          </a:prstGeom>
          <a:gradFill flip="none" rotWithShape="1">
            <a:gsLst>
              <a:gs pos="0">
                <a:srgbClr val="AD23A6">
                  <a:alpha val="67000"/>
                </a:srgbClr>
              </a:gs>
              <a:gs pos="100000">
                <a:srgbClr val="AD23A6">
                  <a:alpha val="8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3"/>
          <p:cNvSpPr txBox="1">
            <a:spLocks/>
          </p:cNvSpPr>
          <p:nvPr/>
        </p:nvSpPr>
        <p:spPr>
          <a:xfrm>
            <a:off x="745232" y="125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安全考试系统怎么登陆？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1340768"/>
            <a:ext cx="7931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dirty="0">
                <a:latin typeface="黑体" pitchFamily="49" charset="-122"/>
                <a:ea typeface="黑体" pitchFamily="49" charset="-122"/>
              </a:rPr>
              <a:t>直接访问网址</a:t>
            </a:r>
            <a:r>
              <a:rPr lang="en-US" altLang="zh-CN" dirty="0">
                <a:latin typeface="黑体" pitchFamily="49" charset="-122"/>
                <a:ea typeface="黑体" pitchFamily="49" charset="-122"/>
                <a:cs typeface="Times New Roman" pitchFamily="18" charset="0"/>
                <a:hlinkClick r:id="rId2"/>
              </a:rPr>
              <a:t>http://sysaqk.nankai.edu.cn/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，利用信息门户账号登陆；</a:t>
            </a:r>
            <a:endParaRPr lang="en-US" altLang="zh-CN" dirty="0">
              <a:latin typeface="黑体" pitchFamily="49" charset="-122"/>
              <a:ea typeface="黑体" pitchFamily="49" charset="-122"/>
            </a:endParaRPr>
          </a:p>
          <a:p>
            <a:pPr marL="342900" indent="-342900">
              <a:buAutoNum type="arabicPeriod"/>
            </a:pPr>
            <a:r>
              <a:rPr lang="zh-CN" altLang="en-US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由南开大学主页进入：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602C599A-3CB9-2F46-8383-5D2EE2AAF9A3}"/>
              </a:ext>
            </a:extLst>
          </p:cNvPr>
          <p:cNvGrpSpPr/>
          <p:nvPr/>
        </p:nvGrpSpPr>
        <p:grpSpPr>
          <a:xfrm>
            <a:off x="1187624" y="1987099"/>
            <a:ext cx="6513529" cy="4647116"/>
            <a:chOff x="2234934" y="1987099"/>
            <a:chExt cx="6513529" cy="4647116"/>
          </a:xfrm>
        </p:grpSpPr>
        <p:pic>
          <p:nvPicPr>
            <p:cNvPr id="30" name="Picture 3">
              <a:extLst>
                <a:ext uri="{FF2B5EF4-FFF2-40B4-BE49-F238E27FC236}">
                  <a16:creationId xmlns:a16="http://schemas.microsoft.com/office/drawing/2014/main" xmlns="" id="{97D5DAD7-853B-684D-A8BE-8E24213A60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4934" y="1987099"/>
              <a:ext cx="6513529" cy="4647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圆角矩形 30">
              <a:extLst>
                <a:ext uri="{FF2B5EF4-FFF2-40B4-BE49-F238E27FC236}">
                  <a16:creationId xmlns:a16="http://schemas.microsoft.com/office/drawing/2014/main" xmlns="" id="{91606231-1BE8-6145-A683-FD2E9E1A0806}"/>
                </a:ext>
              </a:extLst>
            </p:cNvPr>
            <p:cNvSpPr/>
            <p:nvPr/>
          </p:nvSpPr>
          <p:spPr>
            <a:xfrm>
              <a:off x="6444207" y="3160713"/>
              <a:ext cx="2088233" cy="1708447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圆角矩形标注 31">
              <a:extLst>
                <a:ext uri="{FF2B5EF4-FFF2-40B4-BE49-F238E27FC236}">
                  <a16:creationId xmlns:a16="http://schemas.microsoft.com/office/drawing/2014/main" xmlns="" id="{D1215013-88E4-8F40-861F-A3B603380700}"/>
                </a:ext>
              </a:extLst>
            </p:cNvPr>
            <p:cNvSpPr/>
            <p:nvPr/>
          </p:nvSpPr>
          <p:spPr>
            <a:xfrm>
              <a:off x="4572000" y="3429000"/>
              <a:ext cx="1440160" cy="616359"/>
            </a:xfrm>
            <a:prstGeom prst="wedgeRoundRectCallout">
              <a:avLst>
                <a:gd name="adj1" fmla="val 78069"/>
                <a:gd name="adj2" fmla="val 36823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rPr>
                <a:t>此处信息门户账号登陆</a:t>
              </a:r>
              <a:endParaRPr lang="zh-CN" altLang="en-US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D603C5D4-DD7B-D345-A462-FA014ECDB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FC490-AFEC-574A-A450-B1C316999598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291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65" y="1408335"/>
            <a:ext cx="7204670" cy="505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圆角矩形 2">
            <a:extLst>
              <a:ext uri="{FF2B5EF4-FFF2-40B4-BE49-F238E27FC236}">
                <a16:creationId xmlns:a16="http://schemas.microsoft.com/office/drawing/2014/main" xmlns="" id="{C85550F6-43AD-C643-A944-BBC410F8AC49}"/>
              </a:ext>
            </a:extLst>
          </p:cNvPr>
          <p:cNvSpPr/>
          <p:nvPr/>
        </p:nvSpPr>
        <p:spPr>
          <a:xfrm>
            <a:off x="1053133" y="5517232"/>
            <a:ext cx="2798787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圆角矩形标注 3">
            <a:extLst>
              <a:ext uri="{FF2B5EF4-FFF2-40B4-BE49-F238E27FC236}">
                <a16:creationId xmlns:a16="http://schemas.microsoft.com/office/drawing/2014/main" xmlns="" id="{E4C21537-A4C9-D246-8B17-D2D970828E49}"/>
              </a:ext>
            </a:extLst>
          </p:cNvPr>
          <p:cNvSpPr/>
          <p:nvPr/>
        </p:nvSpPr>
        <p:spPr>
          <a:xfrm>
            <a:off x="611560" y="4869160"/>
            <a:ext cx="1440160" cy="432048"/>
          </a:xfrm>
          <a:prstGeom prst="wedgeRoundRectCallout">
            <a:avLst>
              <a:gd name="adj1" fmla="val 28233"/>
              <a:gd name="adj2" fmla="val 101889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试卷题目</a:t>
            </a: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xmlns="" id="{5E806EE5-66C7-C749-90DE-19BCECBF9B7E}"/>
              </a:ext>
            </a:extLst>
          </p:cNvPr>
          <p:cNvSpPr/>
          <p:nvPr/>
        </p:nvSpPr>
        <p:spPr>
          <a:xfrm>
            <a:off x="4409728" y="5445276"/>
            <a:ext cx="1458416" cy="9360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圆角矩形标注 5">
            <a:extLst>
              <a:ext uri="{FF2B5EF4-FFF2-40B4-BE49-F238E27FC236}">
                <a16:creationId xmlns:a16="http://schemas.microsoft.com/office/drawing/2014/main" xmlns="" id="{4010D750-FC2F-1043-A0BF-9B08B6FA8F76}"/>
              </a:ext>
            </a:extLst>
          </p:cNvPr>
          <p:cNvSpPr/>
          <p:nvPr/>
        </p:nvSpPr>
        <p:spPr>
          <a:xfrm>
            <a:off x="6228184" y="6165304"/>
            <a:ext cx="1761972" cy="432048"/>
          </a:xfrm>
          <a:prstGeom prst="wedgeRoundRectCallout">
            <a:avLst>
              <a:gd name="adj1" fmla="val -70389"/>
              <a:gd name="adj2" fmla="val -104699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期限：</a:t>
            </a:r>
            <a:r>
              <a:rPr kumimoji="1" lang="en-US" altLang="zh-CN" sz="14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2019.9.5-2019.9.28</a:t>
            </a:r>
            <a:endParaRPr kumimoji="1" lang="zh-CN" altLang="en-US" sz="1400" b="1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xmlns="" id="{2B50689A-BE92-8E4C-8231-83785A06ADAD}"/>
              </a:ext>
            </a:extLst>
          </p:cNvPr>
          <p:cNvSpPr/>
          <p:nvPr/>
        </p:nvSpPr>
        <p:spPr>
          <a:xfrm>
            <a:off x="5868764" y="1412776"/>
            <a:ext cx="576000" cy="32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圆角矩形标注 7">
            <a:extLst>
              <a:ext uri="{FF2B5EF4-FFF2-40B4-BE49-F238E27FC236}">
                <a16:creationId xmlns:a16="http://schemas.microsoft.com/office/drawing/2014/main" xmlns="" id="{A19BE4A9-B9EA-AE41-B8AA-867F3F0B0BDF}"/>
              </a:ext>
            </a:extLst>
          </p:cNvPr>
          <p:cNvSpPr/>
          <p:nvPr/>
        </p:nvSpPr>
        <p:spPr>
          <a:xfrm>
            <a:off x="5828216" y="2204864"/>
            <a:ext cx="2376328" cy="634542"/>
          </a:xfrm>
          <a:prstGeom prst="wedgeRoundRectCallout">
            <a:avLst>
              <a:gd name="adj1" fmla="val -34881"/>
              <a:gd name="adj2" fmla="val -122970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点此处开始考试</a:t>
            </a:r>
            <a:endParaRPr kumimoji="1" lang="zh-CN" altLang="en-US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5536" y="2996952"/>
            <a:ext cx="37935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000" b="1" dirty="0" smtClean="0">
                <a:ln w="11430">
                  <a:noFill/>
                </a:ln>
                <a:solidFill>
                  <a:srgbClr val="FF0000"/>
                </a:solidFill>
              </a:rPr>
              <a:t>请勿做错试卷，做错无</a:t>
            </a:r>
            <a:r>
              <a:rPr lang="zh-CN" altLang="en-US" sz="4000" b="1" dirty="0" smtClean="0">
                <a:ln w="11430">
                  <a:noFill/>
                </a:ln>
                <a:solidFill>
                  <a:srgbClr val="FF0000"/>
                </a:solidFill>
              </a:rPr>
              <a:t>分数</a:t>
            </a:r>
            <a:r>
              <a:rPr lang="en-US" altLang="zh-CN" sz="4000" b="1" dirty="0">
                <a:ln w="11430">
                  <a:noFill/>
                </a:ln>
                <a:solidFill>
                  <a:srgbClr val="FF0000"/>
                </a:solidFill>
              </a:rPr>
              <a:t>!</a:t>
            </a:r>
            <a:endParaRPr lang="zh-CN" altLang="en-US" sz="4000" b="1" dirty="0">
              <a:ln w="11430"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7544" y="373224"/>
            <a:ext cx="7704856" cy="648072"/>
          </a:xfrm>
          <a:prstGeom prst="rect">
            <a:avLst/>
          </a:prstGeom>
          <a:gradFill flip="none" rotWithShape="1">
            <a:gsLst>
              <a:gs pos="0">
                <a:srgbClr val="AD23A6">
                  <a:alpha val="67000"/>
                </a:srgbClr>
              </a:gs>
              <a:gs pos="100000">
                <a:srgbClr val="AD23A6">
                  <a:alpha val="8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3"/>
          <p:cNvSpPr txBox="1">
            <a:spLocks/>
          </p:cNvSpPr>
          <p:nvPr/>
        </p:nvSpPr>
        <p:spPr>
          <a:xfrm>
            <a:off x="745232" y="125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登陆系统后怎么做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？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350" y="6412686"/>
            <a:ext cx="433965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2019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秋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季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学期物理实验课实验室安全测试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2510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67544" y="373224"/>
            <a:ext cx="7704856" cy="648072"/>
          </a:xfrm>
          <a:prstGeom prst="rect">
            <a:avLst/>
          </a:prstGeom>
          <a:gradFill flip="none" rotWithShape="1">
            <a:gsLst>
              <a:gs pos="0">
                <a:srgbClr val="AD23A6">
                  <a:alpha val="67000"/>
                </a:srgbClr>
              </a:gs>
              <a:gs pos="100000">
                <a:srgbClr val="AD23A6">
                  <a:alpha val="8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标题 3"/>
          <p:cNvSpPr txBox="1">
            <a:spLocks/>
          </p:cNvSpPr>
          <p:nvPr/>
        </p:nvSpPr>
        <p:spPr>
          <a:xfrm>
            <a:off x="745232" y="125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提交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成绩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9F7B02F-D1B7-114B-8B54-66728C13E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64" y="1250752"/>
            <a:ext cx="8229600" cy="1457324"/>
          </a:xfrm>
        </p:spPr>
        <p:txBody>
          <a:bodyPr>
            <a:normAutofit fontScale="92500" lnSpcReduction="10000"/>
          </a:bodyPr>
          <a:lstStyle/>
          <a:p>
            <a:r>
              <a:rPr kumimoji="1" lang="zh-CN" altLang="en-US" dirty="0" smtClean="0">
                <a:latin typeface="黑体" pitchFamily="49" charset="-122"/>
                <a:ea typeface="黑体" pitchFamily="49" charset="-122"/>
              </a:rPr>
              <a:t>在规定期限</a:t>
            </a:r>
            <a:r>
              <a:rPr kumimoji="1" lang="zh-CN" altLang="en-US" dirty="0">
                <a:latin typeface="黑体" pitchFamily="49" charset="-122"/>
                <a:ea typeface="黑体" pitchFamily="49" charset="-122"/>
              </a:rPr>
              <a:t>内做</a:t>
            </a:r>
            <a:r>
              <a:rPr kumimoji="1" lang="zh-CN" altLang="en-US" dirty="0" smtClean="0">
                <a:latin typeface="黑体" pitchFamily="49" charset="-122"/>
                <a:ea typeface="黑体" pitchFamily="49" charset="-122"/>
              </a:rPr>
              <a:t>完测试后</a:t>
            </a:r>
            <a:r>
              <a:rPr kumimoji="1" lang="zh-CN" altLang="en-US" dirty="0">
                <a:latin typeface="黑体" pitchFamily="49" charset="-122"/>
                <a:ea typeface="黑体" pitchFamily="49" charset="-122"/>
              </a:rPr>
              <a:t>，</a:t>
            </a:r>
            <a:r>
              <a:rPr kumimoji="1" lang="zh-CN" altLang="en-US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打印合格证</a:t>
            </a:r>
            <a:r>
              <a:rPr kumimoji="1" lang="zh-CN" altLang="en-US" dirty="0">
                <a:latin typeface="黑体" pitchFamily="49" charset="-122"/>
                <a:ea typeface="黑体" pitchFamily="49" charset="-122"/>
              </a:rPr>
              <a:t>（无需彩打），在</a:t>
            </a:r>
            <a:r>
              <a:rPr kumimoji="1" lang="en-US" altLang="zh-CN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2019.9.23-2019.9.27</a:t>
            </a:r>
            <a:r>
              <a:rPr kumimoji="1" lang="zh-CN" altLang="en-US" dirty="0" smtClean="0">
                <a:latin typeface="黑体" pitchFamily="49" charset="-122"/>
                <a:ea typeface="黑体" pitchFamily="49" charset="-122"/>
              </a:rPr>
              <a:t>那</a:t>
            </a:r>
            <a:r>
              <a:rPr kumimoji="1" lang="zh-CN" altLang="en-US" dirty="0">
                <a:latin typeface="黑体" pitchFamily="49" charset="-122"/>
                <a:ea typeface="黑体" pitchFamily="49" charset="-122"/>
              </a:rPr>
              <a:t>周上课时交给任课老师，</a:t>
            </a:r>
            <a:r>
              <a:rPr kumimoji="1" lang="zh-CN" altLang="en-US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提前和延后都不再收</a:t>
            </a:r>
            <a:r>
              <a:rPr kumimoji="1" lang="zh-CN" altLang="en-US" dirty="0">
                <a:latin typeface="黑体" pitchFamily="49" charset="-122"/>
                <a:ea typeface="黑体" pitchFamily="49" charset="-122"/>
              </a:rPr>
              <a:t>。</a:t>
            </a:r>
            <a:endParaRPr kumimoji="1" lang="en-US" altLang="zh-CN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5EEB2BAB-7CC3-704F-A969-A8927963A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FC490-AFEC-574A-A450-B1C316999598}" type="slidenum">
              <a:rPr kumimoji="1" lang="zh-CN" altLang="en-US" smtClean="0"/>
              <a:t>8</a:t>
            </a:fld>
            <a:endParaRPr kumimoji="1"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33520"/>
            <a:ext cx="8077200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49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很重要！</a:t>
            </a:r>
            <a:endParaRPr lang="zh-CN" altLang="en-US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今年开课前两周不再做提醒，望同学周知没来听绪论课的人！！后续未查到相应成绩的，期末将按挂科处理！</a:t>
            </a:r>
            <a:endParaRPr lang="en-US" altLang="zh-CN" b="1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b="1" dirty="0" smtClean="0">
              <a:latin typeface="黑体" pitchFamily="49" charset="-122"/>
              <a:ea typeface="黑体" pitchFamily="49" charset="-122"/>
            </a:endParaRPr>
          </a:p>
          <a:p>
            <a:endParaRPr lang="zh-CN" altLang="en-US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141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336</Words>
  <Application>Microsoft Office PowerPoint</Application>
  <PresentationFormat>全屏显示(4:3)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</vt:lpstr>
      <vt:lpstr>物理实验课安全培训测试</vt:lpstr>
      <vt:lpstr>前言</vt:lpstr>
      <vt:lpstr>该部分内容成绩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很重要！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物理实验课安全培训测试</dc:title>
  <dc:creator>Administrator</dc:creator>
  <cp:lastModifiedBy>User</cp:lastModifiedBy>
  <cp:revision>9</cp:revision>
  <dcterms:created xsi:type="dcterms:W3CDTF">2019-02-22T03:50:40Z</dcterms:created>
  <dcterms:modified xsi:type="dcterms:W3CDTF">2019-09-05T11:40:30Z</dcterms:modified>
</cp:coreProperties>
</file>