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146" name="Group 2"/>
          <p:cNvGrpSpPr>
            <a:grpSpLocks/>
          </p:cNvGrpSpPr>
          <p:nvPr/>
        </p:nvGrpSpPr>
        <p:grpSpPr bwMode="auto">
          <a:xfrm>
            <a:off x="0" y="0"/>
            <a:ext cx="11684000" cy="5943600"/>
            <a:chOff x="0" y="0"/>
            <a:chExt cx="5520" cy="3744"/>
          </a:xfrm>
        </p:grpSpPr>
        <p:sp>
          <p:nvSpPr>
            <p:cNvPr id="134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4148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34149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0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1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52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34153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4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415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743200" y="1143000"/>
            <a:ext cx="88392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415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962400"/>
            <a:ext cx="9144000" cy="1600200"/>
          </a:xfrm>
        </p:spPr>
        <p:txBody>
          <a:bodyPr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3415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1217084" y="6251575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415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4472517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4159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179DF16-FC0F-4F35-A331-CC787E6F8A8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77700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5CE75-182C-4599-850D-BEBEC85F608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631027"/>
      </p:ext>
    </p:extLst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91600" y="277813"/>
            <a:ext cx="25908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200" y="277813"/>
            <a:ext cx="75692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BA157-A1CC-446E-B506-F16A91A508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664460"/>
      </p:ext>
    </p:extLst>
  </p:cSld>
  <p:clrMapOvr>
    <a:masterClrMapping/>
  </p:clrMapOvr>
  <p:transition spd="slow">
    <p:pull dir="r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146" name="Group 2"/>
          <p:cNvGrpSpPr>
            <a:grpSpLocks/>
          </p:cNvGrpSpPr>
          <p:nvPr/>
        </p:nvGrpSpPr>
        <p:grpSpPr bwMode="auto">
          <a:xfrm>
            <a:off x="0" y="0"/>
            <a:ext cx="11684000" cy="5943600"/>
            <a:chOff x="0" y="0"/>
            <a:chExt cx="5520" cy="3744"/>
          </a:xfrm>
        </p:grpSpPr>
        <p:sp>
          <p:nvSpPr>
            <p:cNvPr id="134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4148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34149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0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1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52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34153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4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415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743200" y="1143000"/>
            <a:ext cx="88392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415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962400"/>
            <a:ext cx="9144000" cy="1600200"/>
          </a:xfrm>
        </p:spPr>
        <p:txBody>
          <a:bodyPr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3415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1217084" y="6251575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415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4472517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4159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179DF16-FC0F-4F35-A331-CC787E6F8A8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2566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5F224-9C34-4783-9BED-32711CB809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67024"/>
      </p:ext>
    </p:extLst>
  </p:cSld>
  <p:clrMapOvr>
    <a:masterClrMapping/>
  </p:clrMapOvr>
  <p:transition spd="slow">
    <p:pull dir="r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E2B42-A0D3-45CC-9BA4-CD63E803AA8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2636426"/>
      </p:ext>
    </p:extLst>
  </p:cSld>
  <p:clrMapOvr>
    <a:masterClrMapping/>
  </p:clrMapOvr>
  <p:transition spd="slow">
    <p:pull dir="r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2400" y="1600201"/>
            <a:ext cx="508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6B34F-8C58-4DA6-963D-375480CFBD3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3837987"/>
      </p:ext>
    </p:extLst>
  </p:cSld>
  <p:clrMapOvr>
    <a:masterClrMapping/>
  </p:clrMapOvr>
  <p:transition spd="slow">
    <p:pull dir="r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D107A-DC4C-43BE-86CB-0D72E208CC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948303"/>
      </p:ext>
    </p:extLst>
  </p:cSld>
  <p:clrMapOvr>
    <a:masterClrMapping/>
  </p:clrMapOvr>
  <p:transition spd="slow">
    <p:pull dir="r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4B9F0-7CE1-462B-BF72-692064FE7F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005412"/>
      </p:ext>
    </p:extLst>
  </p:cSld>
  <p:clrMapOvr>
    <a:masterClrMapping/>
  </p:clrMapOvr>
  <p:transition spd="slow">
    <p:pull dir="r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EC90C-7DF4-4E26-9EFA-9CA0CCB9E33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250099"/>
      </p:ext>
    </p:extLst>
  </p:cSld>
  <p:clrMapOvr>
    <a:masterClrMapping/>
  </p:clrMapOvr>
  <p:transition spd="slow">
    <p:pull dir="r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55507-0BDE-43BD-84DE-F0D2856DF2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262707"/>
      </p:ext>
    </p:extLst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5F224-9C34-4783-9BED-32711CB809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354887"/>
      </p:ext>
    </p:extLst>
  </p:cSld>
  <p:clrMapOvr>
    <a:masterClrMapping/>
  </p:clrMapOvr>
  <p:transition spd="slow">
    <p:pull dir="r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A25FE-8B7A-4EF6-9FA5-502E87CBE72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073839"/>
      </p:ext>
    </p:extLst>
  </p:cSld>
  <p:clrMapOvr>
    <a:masterClrMapping/>
  </p:clrMapOvr>
  <p:transition spd="slow">
    <p:pull dir="r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5CE75-182C-4599-850D-BEBEC85F608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051693"/>
      </p:ext>
    </p:extLst>
  </p:cSld>
  <p:clrMapOvr>
    <a:masterClrMapping/>
  </p:clrMapOvr>
  <p:transition spd="slow">
    <p:pull dir="r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91600" y="277813"/>
            <a:ext cx="25908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200" y="277813"/>
            <a:ext cx="75692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BA157-A1CC-446E-B506-F16A91A508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691900"/>
      </p:ext>
    </p:extLst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4146" name="Group 2"/>
          <p:cNvGrpSpPr>
            <a:grpSpLocks/>
          </p:cNvGrpSpPr>
          <p:nvPr/>
        </p:nvGrpSpPr>
        <p:grpSpPr bwMode="auto">
          <a:xfrm>
            <a:off x="0" y="0"/>
            <a:ext cx="11684000" cy="5943600"/>
            <a:chOff x="0" y="0"/>
            <a:chExt cx="5520" cy="3744"/>
          </a:xfrm>
        </p:grpSpPr>
        <p:sp>
          <p:nvSpPr>
            <p:cNvPr id="1341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4148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134149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0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1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4152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134153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4154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415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743200" y="1143000"/>
            <a:ext cx="8839200" cy="2209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415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962400"/>
            <a:ext cx="9144000" cy="1600200"/>
          </a:xfrm>
        </p:spPr>
        <p:txBody>
          <a:bodyPr anchor="ctr"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3415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1217084" y="6251575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415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4472517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4159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179DF16-FC0F-4F35-A331-CC787E6F8A8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51818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D5F224-9C34-4783-9BED-32711CB80901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226565"/>
      </p:ext>
    </p:extLst>
  </p:cSld>
  <p:clrMapOvr>
    <a:masterClrMapping/>
  </p:clrMapOvr>
  <p:transition spd="slow">
    <p:pull dir="r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E2B42-A0D3-45CC-9BA4-CD63E803AA8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236634"/>
      </p:ext>
    </p:extLst>
  </p:cSld>
  <p:clrMapOvr>
    <a:masterClrMapping/>
  </p:clrMapOvr>
  <p:transition spd="slow">
    <p:pull dir="r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2400" y="1600201"/>
            <a:ext cx="508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6B34F-8C58-4DA6-963D-375480CFBD3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273885"/>
      </p:ext>
    </p:extLst>
  </p:cSld>
  <p:clrMapOvr>
    <a:masterClrMapping/>
  </p:clrMapOvr>
  <p:transition spd="slow">
    <p:pull dir="r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D107A-DC4C-43BE-86CB-0D72E208CC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203787"/>
      </p:ext>
    </p:extLst>
  </p:cSld>
  <p:clrMapOvr>
    <a:masterClrMapping/>
  </p:clrMapOvr>
  <p:transition spd="slow">
    <p:pull dir="r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4B9F0-7CE1-462B-BF72-692064FE7F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90691"/>
      </p:ext>
    </p:extLst>
  </p:cSld>
  <p:clrMapOvr>
    <a:masterClrMapping/>
  </p:clrMapOvr>
  <p:transition spd="slow">
    <p:pull dir="r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EC90C-7DF4-4E26-9EFA-9CA0CCB9E33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251083"/>
      </p:ext>
    </p:extLst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4E2B42-A0D3-45CC-9BA4-CD63E803AA89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641219"/>
      </p:ext>
    </p:extLst>
  </p:cSld>
  <p:clrMapOvr>
    <a:masterClrMapping/>
  </p:clrMapOvr>
  <p:transition spd="slow">
    <p:pull dir="r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55507-0BDE-43BD-84DE-F0D2856DF2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828167"/>
      </p:ext>
    </p:extLst>
  </p:cSld>
  <p:clrMapOvr>
    <a:masterClrMapping/>
  </p:clrMapOvr>
  <p:transition spd="slow">
    <p:pull dir="r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A25FE-8B7A-4EF6-9FA5-502E87CBE72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103239"/>
      </p:ext>
    </p:extLst>
  </p:cSld>
  <p:clrMapOvr>
    <a:masterClrMapping/>
  </p:clrMapOvr>
  <p:transition spd="slow">
    <p:pull dir="r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5CE75-182C-4599-850D-BEBEC85F608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835497"/>
      </p:ext>
    </p:extLst>
  </p:cSld>
  <p:clrMapOvr>
    <a:masterClrMapping/>
  </p:clrMapOvr>
  <p:transition spd="slow">
    <p:pull dir="r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91600" y="277813"/>
            <a:ext cx="25908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219200" y="277813"/>
            <a:ext cx="75692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BBA157-A1CC-446E-B506-F16A91A508D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789103"/>
      </p:ext>
    </p:extLst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219200" y="1600201"/>
            <a:ext cx="508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2400" y="1600201"/>
            <a:ext cx="5080000" cy="45307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6B34F-8C58-4DA6-963D-375480CFBD3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037039"/>
      </p:ext>
    </p:extLst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D107A-DC4C-43BE-86CB-0D72E208CC0A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009321"/>
      </p:ext>
    </p:extLst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04B9F0-7CE1-462B-BF72-692064FE7FBB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048989"/>
      </p:ext>
    </p:extLst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9EC90C-7DF4-4E26-9EFA-9CA0CCB9E33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58738"/>
      </p:ext>
    </p:extLst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E55507-0BDE-43BD-84DE-F0D2856DF2B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461921"/>
      </p:ext>
    </p:extLst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A25FE-8B7A-4EF6-9FA5-502E87CBE72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487805"/>
      </p:ext>
    </p:extLst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22" name="Group 2"/>
          <p:cNvGrpSpPr>
            <a:grpSpLocks/>
          </p:cNvGrpSpPr>
          <p:nvPr/>
        </p:nvGrpSpPr>
        <p:grpSpPr bwMode="auto">
          <a:xfrm>
            <a:off x="0" y="0"/>
            <a:ext cx="11582400" cy="4876800"/>
            <a:chOff x="0" y="0"/>
            <a:chExt cx="5472" cy="3072"/>
          </a:xfrm>
        </p:grpSpPr>
        <p:sp>
          <p:nvSpPr>
            <p:cNvPr id="133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312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3312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12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31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7813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1"/>
            <a:ext cx="103632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251575"/>
            <a:ext cx="264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248400"/>
            <a:ext cx="39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D2285E-BFC1-47D2-8433-662ADF9D82AC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2" name="Line 12"/>
          <p:cNvSpPr>
            <a:spLocks noChangeShapeType="1"/>
          </p:cNvSpPr>
          <p:nvPr/>
        </p:nvSpPr>
        <p:spPr bwMode="auto">
          <a:xfrm>
            <a:off x="0" y="4876800"/>
            <a:ext cx="8128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18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22" name="Group 2"/>
          <p:cNvGrpSpPr>
            <a:grpSpLocks/>
          </p:cNvGrpSpPr>
          <p:nvPr/>
        </p:nvGrpSpPr>
        <p:grpSpPr bwMode="auto">
          <a:xfrm>
            <a:off x="0" y="0"/>
            <a:ext cx="11582400" cy="4876800"/>
            <a:chOff x="0" y="0"/>
            <a:chExt cx="5472" cy="3072"/>
          </a:xfrm>
        </p:grpSpPr>
        <p:sp>
          <p:nvSpPr>
            <p:cNvPr id="133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312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3312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12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31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7813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1"/>
            <a:ext cx="103632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251575"/>
            <a:ext cx="264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248400"/>
            <a:ext cx="39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D2285E-BFC1-47D2-8433-662ADF9D82AC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2" name="Line 12"/>
          <p:cNvSpPr>
            <a:spLocks noChangeShapeType="1"/>
          </p:cNvSpPr>
          <p:nvPr/>
        </p:nvSpPr>
        <p:spPr bwMode="auto">
          <a:xfrm>
            <a:off x="0" y="4876800"/>
            <a:ext cx="8128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0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22" name="Group 2"/>
          <p:cNvGrpSpPr>
            <a:grpSpLocks/>
          </p:cNvGrpSpPr>
          <p:nvPr/>
        </p:nvGrpSpPr>
        <p:grpSpPr bwMode="auto">
          <a:xfrm>
            <a:off x="0" y="0"/>
            <a:ext cx="11582400" cy="4876800"/>
            <a:chOff x="0" y="0"/>
            <a:chExt cx="5472" cy="3072"/>
          </a:xfrm>
        </p:grpSpPr>
        <p:sp>
          <p:nvSpPr>
            <p:cNvPr id="1331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zh-CN" sz="24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33124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133125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zh-CN" sz="240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126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1331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277813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33128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600201"/>
            <a:ext cx="103632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3129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251575"/>
            <a:ext cx="264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0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470400" y="6248400"/>
            <a:ext cx="3962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042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8D2285E-BFC1-47D2-8433-662ADF9D82AC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33132" name="Line 12"/>
          <p:cNvSpPr>
            <a:spLocks noChangeShapeType="1"/>
          </p:cNvSpPr>
          <p:nvPr/>
        </p:nvSpPr>
        <p:spPr bwMode="auto">
          <a:xfrm>
            <a:off x="0" y="4876800"/>
            <a:ext cx="8128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487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pull dir="ru"/>
  </p:transition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n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anose="05000000000000000000" pitchFamily="2" charset="2"/>
        <a:buChar char="n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43251" y="1916113"/>
            <a:ext cx="6665913" cy="1776412"/>
          </a:xfrm>
        </p:spPr>
        <p:txBody>
          <a:bodyPr/>
          <a:lstStyle/>
          <a:p>
            <a:r>
              <a:rPr lang="zh-CN" altLang="en-US" b="1">
                <a:solidFill>
                  <a:srgbClr val="0000CC"/>
                </a:solidFill>
                <a:ea typeface="黑体" panose="02010609060101010101" pitchFamily="49" charset="-122"/>
              </a:rPr>
              <a:t>示波器的使用（一）</a:t>
            </a:r>
            <a:r>
              <a:rPr lang="zh-CN" altLang="en-US"/>
              <a:t>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66988" y="3789363"/>
            <a:ext cx="6800850" cy="1752600"/>
          </a:xfrm>
        </p:spPr>
        <p:txBody>
          <a:bodyPr/>
          <a:lstStyle/>
          <a:p>
            <a:r>
              <a:rPr lang="zh-CN" altLang="en-US" sz="3200" b="1" dirty="0">
                <a:solidFill>
                  <a:srgbClr val="CC00FF"/>
                </a:solidFill>
                <a:ea typeface="华文新魏" panose="02010800040101010101" pitchFamily="2" charset="-122"/>
              </a:rPr>
              <a:t>南开大学基础物理实验教学中心</a:t>
            </a:r>
            <a:br>
              <a:rPr lang="zh-CN" altLang="en-US" sz="3200" b="1" dirty="0">
                <a:solidFill>
                  <a:srgbClr val="CC00FF"/>
                </a:solidFill>
                <a:ea typeface="华文新魏" panose="02010800040101010101" pitchFamily="2" charset="-122"/>
              </a:rPr>
            </a:br>
            <a:r>
              <a:rPr lang="zh-CN" altLang="en-US" sz="3200" b="1" dirty="0">
                <a:solidFill>
                  <a:srgbClr val="CC00FF"/>
                </a:solidFill>
                <a:ea typeface="华文新魏" panose="02010800040101010101" pitchFamily="2" charset="-122"/>
              </a:rPr>
              <a:t>    基础物理实验室</a:t>
            </a: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279650" y="1052514"/>
            <a:ext cx="38163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基础物理实验</a:t>
            </a:r>
            <a:r>
              <a:rPr lang="en-US" altLang="zh-CN" sz="4000">
                <a:solidFill>
                  <a:srgbClr val="003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619963492"/>
      </p:ext>
    </p:extLst>
  </p:cSld>
  <p:clrMapOvr>
    <a:masterClrMapping/>
  </p:clrMapOvr>
  <p:transition spd="slow">
    <p:pull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引言 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351089" y="1600200"/>
            <a:ext cx="7921625" cy="4421188"/>
          </a:xfrm>
        </p:spPr>
        <p:txBody>
          <a:bodyPr/>
          <a:lstStyle/>
          <a:p>
            <a:pPr lvl="1"/>
            <a:r>
              <a:rPr lang="zh-CN" altLang="en-US"/>
              <a:t>示波器是一种常用的电子学仪器。可以观察电压随时间变化的波形，并能测量电压、周期等电学量的数值。因此示波器在科研、教学及应用技术等很多领域用途极为广泛。</a:t>
            </a:r>
            <a:br>
              <a:rPr lang="zh-CN" altLang="en-US"/>
            </a:br>
            <a:r>
              <a:rPr lang="zh-CN" altLang="en-US"/>
              <a:t>       本实验的目的在于使同学们对示波器的工作原理有初步了解，并能正确使用它，以给今后经常应用打下基础。</a:t>
            </a:r>
            <a:br>
              <a:rPr lang="zh-CN" altLang="en-US"/>
            </a:b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965757"/>
      </p:ext>
    </p:extLst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实验目的 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None/>
            </a:pPr>
            <a:r>
              <a:rPr lang="en-US" altLang="zh-CN"/>
              <a:t>        1. </a:t>
            </a:r>
            <a:r>
              <a:rPr lang="zh-CN" altLang="en-US"/>
              <a:t>了解示波器的基本使用</a:t>
            </a:r>
            <a:br>
              <a:rPr lang="zh-CN" altLang="en-US"/>
            </a:br>
            <a:r>
              <a:rPr lang="zh-CN" altLang="en-US"/>
              <a:t>  </a:t>
            </a:r>
            <a:r>
              <a:rPr lang="en-US" altLang="zh-CN"/>
              <a:t>2. </a:t>
            </a:r>
            <a:r>
              <a:rPr lang="zh-CN" altLang="en-US"/>
              <a:t>掌握用示波器测量波的频率与峰值的方法</a:t>
            </a:r>
            <a:br>
              <a:rPr lang="zh-CN" altLang="en-US"/>
            </a:br>
            <a:r>
              <a:rPr lang="zh-CN" altLang="en-US"/>
              <a:t>  </a:t>
            </a:r>
            <a:r>
              <a:rPr lang="en-US" altLang="zh-CN"/>
              <a:t>3. </a:t>
            </a:r>
            <a:r>
              <a:rPr lang="zh-CN" altLang="en-US"/>
              <a:t>学会用李萨如图测量频率与位相差 </a:t>
            </a:r>
          </a:p>
        </p:txBody>
      </p:sp>
    </p:spTree>
    <p:extLst>
      <p:ext uri="{BB962C8B-B14F-4D97-AF65-F5344CB8AC3E}">
        <p14:creationId xmlns:p14="http://schemas.microsoft.com/office/powerpoint/2010/main" val="691421148"/>
      </p:ext>
    </p:extLst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实验原理</a:t>
            </a:r>
          </a:p>
        </p:txBody>
      </p:sp>
      <p:graphicFrame>
        <p:nvGraphicFramePr>
          <p:cNvPr id="80907" name="Object 11"/>
          <p:cNvGraphicFramePr>
            <a:graphicFrameLocks noGrp="1" noChangeAspect="1"/>
          </p:cNvGraphicFramePr>
          <p:nvPr>
            <p:ph idx="1"/>
          </p:nvPr>
        </p:nvGraphicFramePr>
        <p:xfrm>
          <a:off x="2855914" y="2349501"/>
          <a:ext cx="7056437" cy="313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Visio" r:id="rId3" imgW="4726745" imgH="2098830" progId="Visio.Drawing.11">
                  <p:embed/>
                </p:oleObj>
              </mc:Choice>
              <mc:Fallback>
                <p:oleObj name="Visio" r:id="rId3" imgW="4726745" imgH="209883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54000" contrast="7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5914" y="2349501"/>
                        <a:ext cx="7056437" cy="313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0908" name="Rectangle 12"/>
          <p:cNvSpPr>
            <a:spLocks noChangeArrowheads="1"/>
          </p:cNvSpPr>
          <p:nvPr/>
        </p:nvSpPr>
        <p:spPr bwMode="auto">
          <a:xfrm>
            <a:off x="2495550" y="1550989"/>
            <a:ext cx="35878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000000"/>
                </a:solidFill>
              </a:rPr>
              <a:t>一、示波器的结构和原理</a:t>
            </a:r>
          </a:p>
        </p:txBody>
      </p:sp>
    </p:spTree>
    <p:extLst>
      <p:ext uri="{BB962C8B-B14F-4D97-AF65-F5344CB8AC3E}">
        <p14:creationId xmlns:p14="http://schemas.microsoft.com/office/powerpoint/2010/main" val="2903834773"/>
      </p:ext>
    </p:extLst>
  </p:cSld>
  <p:clrMapOvr>
    <a:masterClrMapping/>
  </p:clrMapOvr>
  <p:transition spd="slow">
    <p:pull dir="ru"/>
  </p:transition>
</p:sld>
</file>

<file path=ppt/theme/theme1.xml><?xml version="1.0" encoding="utf-8"?>
<a:theme xmlns:a="http://schemas.openxmlformats.org/drawingml/2006/main" name="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Layers">
  <a:themeElements>
    <a:clrScheme name="Layers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Layers">
      <a:majorFont>
        <a:latin typeface="Times New Roman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Layers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ayers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ayers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宽屏</PresentationFormat>
  <Paragraphs>9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黑体</vt:lpstr>
      <vt:lpstr>华文新魏</vt:lpstr>
      <vt:lpstr>宋体</vt:lpstr>
      <vt:lpstr>Arial</vt:lpstr>
      <vt:lpstr>Times New Roman</vt:lpstr>
      <vt:lpstr>Wingdings</vt:lpstr>
      <vt:lpstr>Layers</vt:lpstr>
      <vt:lpstr>1_Layers</vt:lpstr>
      <vt:lpstr>2_Layers</vt:lpstr>
      <vt:lpstr>Visio</vt:lpstr>
      <vt:lpstr>示波器的使用（一） </vt:lpstr>
      <vt:lpstr>引言 </vt:lpstr>
      <vt:lpstr>实验目的 </vt:lpstr>
      <vt:lpstr>实验原理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示波器的使用（一） </dc:title>
  <dc:creator>Windows 用户</dc:creator>
  <cp:lastModifiedBy>Windows 用户</cp:lastModifiedBy>
  <cp:revision>4</cp:revision>
  <dcterms:created xsi:type="dcterms:W3CDTF">2019-01-06T15:25:16Z</dcterms:created>
  <dcterms:modified xsi:type="dcterms:W3CDTF">2019-01-06T15:32:21Z</dcterms:modified>
</cp:coreProperties>
</file>